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9" r:id="rId2"/>
    <p:sldId id="282" r:id="rId3"/>
    <p:sldId id="281" r:id="rId4"/>
    <p:sldId id="294" r:id="rId5"/>
    <p:sldId id="295" r:id="rId6"/>
    <p:sldId id="278" r:id="rId7"/>
    <p:sldId id="260" r:id="rId8"/>
    <p:sldId id="303" r:id="rId9"/>
    <p:sldId id="289" r:id="rId10"/>
    <p:sldId id="263" r:id="rId11"/>
    <p:sldId id="304" r:id="rId12"/>
    <p:sldId id="283" r:id="rId13"/>
    <p:sldId id="271" r:id="rId14"/>
    <p:sldId id="299" r:id="rId15"/>
    <p:sldId id="298" r:id="rId16"/>
    <p:sldId id="262" r:id="rId17"/>
    <p:sldId id="266" r:id="rId18"/>
    <p:sldId id="301" r:id="rId19"/>
    <p:sldId id="302" r:id="rId20"/>
    <p:sldId id="291" r:id="rId21"/>
    <p:sldId id="290" r:id="rId22"/>
    <p:sldId id="286" r:id="rId23"/>
    <p:sldId id="305" r:id="rId24"/>
    <p:sldId id="287" r:id="rId25"/>
    <p:sldId id="300" r:id="rId26"/>
    <p:sldId id="259" r:id="rId27"/>
    <p:sldId id="288" r:id="rId28"/>
    <p:sldId id="293" r:id="rId29"/>
    <p:sldId id="292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>
      <p:cViewPr varScale="1">
        <p:scale>
          <a:sx n="55" d="100"/>
          <a:sy n="55" d="100"/>
        </p:scale>
        <p:origin x="32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690"/>
    </p:cViewPr>
  </p:sorterViewPr>
  <p:notesViewPr>
    <p:cSldViewPr>
      <p:cViewPr varScale="1">
        <p:scale>
          <a:sx n="79" d="100"/>
          <a:sy n="79" d="100"/>
        </p:scale>
        <p:origin x="11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5DB82-A69D-4A78-AC7B-1513D4DB8A16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17717-B676-42FE-8C44-301ACE653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92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6D919-F64A-43F5-A1D7-3FDD39F926C7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40E44-576C-4430-ADED-BAE5CEC96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9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40E44-576C-4430-ADED-BAE5CEC96B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45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40E44-576C-4430-ADED-BAE5CEC96B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2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Rattlesnake and sunflower Jennifer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hopwood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xerces</a:t>
            </a:r>
            <a:r>
              <a:rPr lang="en-US" baseline="0" dirty="0" smtClean="0"/>
              <a:t> society</a:t>
            </a:r>
          </a:p>
          <a:p>
            <a:r>
              <a:rPr lang="en-US" baseline="0" dirty="0" smtClean="0"/>
              <a:t>Milkweed john Anderson hedgerow farms </a:t>
            </a:r>
            <a:r>
              <a:rPr lang="en-US" baseline="0" dirty="0" err="1" smtClean="0"/>
              <a:t>inc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40E44-576C-4430-ADED-BAE5CEC96B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40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61F11-EC58-4E9A-9723-6DDD8D8D673C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6BF36-9546-43EC-A414-2C7CB6EC9C5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60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2BCB1-B5A5-4011-A366-A6136E18BC77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E37B8-3EAB-44AC-B3CD-9AF0DA001BA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342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051CD-A132-42AB-8E04-B52B7A8A0788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FA9CE-2915-4742-B0D7-24FED27238C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47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132E2-CB35-45C1-A4DE-368C7E27808D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E82C2-7B43-4F7A-8A36-575286660D5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52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C0736-38FE-4D75-B836-4EFCAF1A8C8A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44DEF-7C71-4353-878B-D6B001215FF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252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2F1ED-4A46-4479-A134-66ACB1650AE0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CE95E1-E780-4166-AB56-FE7C586E077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7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CD63-C30A-40E9-804E-5B32C7FB83AD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01643-AF90-42FB-A96F-41B0EE7553C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415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D194D-2071-41AC-8375-57A14185498F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F7D6F-3131-4FCB-A610-044C2A31F74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43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B6FBE-4CE6-4E22-B9D8-14F92813642F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918C1-C0F8-4972-98B0-51D1F87F00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58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4AECE-DEC1-4D64-B2E4-C3A8874F9330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6678F-8B16-438D-9FF0-9B9D4B8859B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481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B866B-1194-4717-9EEF-C7E481366845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4FABE-BE07-400C-BEA0-120E764A7E6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891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D58A65-AB06-4325-931E-7E53D62A4EB3}" type="datetimeFigureOut">
              <a:rPr lang="en-US"/>
              <a:pPr>
                <a:defRPr/>
              </a:pPr>
              <a:t>8/29/2017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2D8EC3E-C4A0-4E45-93C9-4B5810D01DE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oclw.org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3"/>
          <p:cNvSpPr txBox="1">
            <a:spLocks noChangeArrowheads="1"/>
          </p:cNvSpPr>
          <p:nvPr/>
        </p:nvSpPr>
        <p:spPr bwMode="auto">
          <a:xfrm>
            <a:off x="235031" y="254210"/>
            <a:ext cx="54006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000" b="1" dirty="0"/>
              <a:t>Building a </a:t>
            </a:r>
            <a:endParaRPr lang="en-US" altLang="en-US" sz="3000" b="1" dirty="0" smtClean="0"/>
          </a:p>
          <a:p>
            <a:pPr algn="ctr"/>
            <a:r>
              <a:rPr lang="en-US" altLang="en-US" sz="3000" b="1" dirty="0" smtClean="0"/>
              <a:t>Pollinator </a:t>
            </a:r>
            <a:r>
              <a:rPr lang="en-US" altLang="en-US" sz="3000" b="1" dirty="0"/>
              <a:t>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0144" y="1447801"/>
            <a:ext cx="3317656" cy="45897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1" dirty="0" smtClean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latin typeface="+mn-lt"/>
                <a:cs typeface="+mn-cs"/>
              </a:rPr>
              <a:t>Pollinator Friendly Farming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latin typeface="+mn-lt"/>
                <a:cs typeface="+mn-cs"/>
              </a:rPr>
              <a:t>August 29</a:t>
            </a:r>
            <a:r>
              <a:rPr lang="en-US" sz="1200" b="1" baseline="30000" dirty="0" smtClean="0">
                <a:latin typeface="+mn-lt"/>
                <a:cs typeface="+mn-cs"/>
              </a:rPr>
              <a:t>th</a:t>
            </a:r>
            <a:r>
              <a:rPr lang="en-US" sz="1200" b="1" dirty="0" smtClean="0">
                <a:latin typeface="+mn-lt"/>
                <a:cs typeface="+mn-cs"/>
              </a:rPr>
              <a:t> , 2017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 smtClean="0">
              <a:solidFill>
                <a:prstClr val="black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 smtClean="0">
              <a:solidFill>
                <a:prstClr val="black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  <a:cs typeface="+mn-cs"/>
              </a:rPr>
              <a:t>Baerbel </a:t>
            </a:r>
            <a:r>
              <a:rPr lang="en-US" sz="1600" dirty="0">
                <a:solidFill>
                  <a:prstClr val="black"/>
                </a:solidFill>
                <a:latin typeface="+mn-lt"/>
                <a:cs typeface="+mn-cs"/>
              </a:rPr>
              <a:t>Ehrig- Pollinator 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cs typeface="+mn-cs"/>
              </a:rPr>
              <a:t>Coordinator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  <a:cs typeface="+mn-cs"/>
              </a:rPr>
              <a:t>John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  <a:cs typeface="+mn-cs"/>
              </a:rPr>
              <a:t>Stauner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cs typeface="+mn-cs"/>
              </a:rPr>
              <a:t> - Cranberry Grower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  <a:cs typeface="+mn-cs"/>
              </a:rPr>
              <a:t>Paula Larson – Monarch butterfly              breeder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  <a:cs typeface="+mn-cs"/>
              </a:rPr>
              <a:t>Todd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  <a:cs typeface="+mn-cs"/>
              </a:rPr>
              <a:t>Wilfer</a:t>
            </a:r>
            <a:r>
              <a:rPr lang="en-US" sz="1600" dirty="0" smtClean="0">
                <a:solidFill>
                  <a:prstClr val="black"/>
                </a:solidFill>
                <a:latin typeface="+mn-lt"/>
                <a:cs typeface="+mn-cs"/>
              </a:rPr>
              <a:t> – Beekeeper and science teacher</a:t>
            </a:r>
            <a:endParaRPr lang="en-US" sz="1600" dirty="0">
              <a:solidFill>
                <a:prstClr val="black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  <a:cs typeface="+mn-cs"/>
              </a:rPr>
              <a:t>Peggy Winter- USDA-NRCS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black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latin typeface="+mn-lt"/>
              <a:cs typeface="+mn-cs"/>
            </a:endParaRPr>
          </a:p>
        </p:txBody>
      </p:sp>
      <p:pic>
        <p:nvPicPr>
          <p:cNvPr id="13315" name="Picture 4" descr="Image result for bee public dom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67" y="2453704"/>
            <a:ext cx="24066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82027" y="3511759"/>
            <a:ext cx="1305413" cy="19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5" i="1" dirty="0" smtClean="0">
                <a:latin typeface="+mn-lt"/>
                <a:cs typeface="+mn-cs"/>
              </a:rPr>
              <a:t>by </a:t>
            </a:r>
            <a:r>
              <a:rPr lang="en-US" sz="675" i="1" dirty="0">
                <a:latin typeface="+mn-lt"/>
                <a:cs typeface="+mn-cs"/>
              </a:rPr>
              <a:t>John Severns</a:t>
            </a:r>
            <a:endParaRPr lang="en-US" sz="675" dirty="0">
              <a:latin typeface="+mn-lt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5031" y="1447800"/>
            <a:ext cx="5476386" cy="4595535"/>
            <a:chOff x="948964" y="1606485"/>
            <a:chExt cx="6250363" cy="4982001"/>
          </a:xfrm>
        </p:grpSpPr>
        <p:grpSp>
          <p:nvGrpSpPr>
            <p:cNvPr id="14" name="Group 13"/>
            <p:cNvGrpSpPr/>
            <p:nvPr/>
          </p:nvGrpSpPr>
          <p:grpSpPr>
            <a:xfrm>
              <a:off x="948964" y="1606485"/>
              <a:ext cx="6250363" cy="4982001"/>
              <a:chOff x="948964" y="1606485"/>
              <a:chExt cx="6250363" cy="4982001"/>
            </a:xfrm>
          </p:grpSpPr>
          <p:pic>
            <p:nvPicPr>
              <p:cNvPr id="17" name="Picture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2" t="24494" r="30985"/>
              <a:stretch/>
            </p:blipFill>
            <p:spPr bwMode="auto">
              <a:xfrm>
                <a:off x="948964" y="4357494"/>
                <a:ext cx="2716492" cy="2224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Content Placeholder 3"/>
              <p:cNvPicPr>
                <a:picLocks noChangeAspect="1"/>
              </p:cNvPicPr>
              <p:nvPr/>
            </p:nvPicPr>
            <p:blipFill rotWithShape="1">
              <a:blip r:embed="rId4"/>
              <a:srcRect l="8735"/>
              <a:stretch/>
            </p:blipFill>
            <p:spPr bwMode="auto">
              <a:xfrm>
                <a:off x="948965" y="1606485"/>
                <a:ext cx="3972808" cy="2757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l="2053" t="5258" r="5576"/>
              <a:stretch/>
            </p:blipFill>
            <p:spPr>
              <a:xfrm>
                <a:off x="3665456" y="4363780"/>
                <a:ext cx="3533871" cy="222470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6"/>
              <a:srcRect t="1888"/>
              <a:stretch/>
            </p:blipFill>
            <p:spPr>
              <a:xfrm>
                <a:off x="4895064" y="1606485"/>
                <a:ext cx="2304263" cy="2757294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665454" y="4163934"/>
              <a:ext cx="2895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By Jennifer Hopwood, </a:t>
              </a:r>
              <a:r>
                <a:rPr lang="en-US" sz="1100" dirty="0" err="1" smtClean="0"/>
                <a:t>Xerces</a:t>
              </a:r>
              <a:r>
                <a:rPr lang="en-US" sz="1100" dirty="0" smtClean="0"/>
                <a:t> Society</a:t>
              </a:r>
              <a:endParaRPr lang="en-US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21256" y="6320592"/>
              <a:ext cx="27606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By John Anderson, Hedgerow Farms, </a:t>
              </a:r>
              <a:r>
                <a:rPr lang="en-US" sz="1100" dirty="0" err="1" smtClean="0"/>
                <a:t>Inc</a:t>
              </a:r>
              <a:endParaRPr lang="en-US" sz="11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166">
        <p:fade/>
      </p:transition>
    </mc:Choice>
    <mc:Fallback xmlns="">
      <p:transition spd="med" advTm="221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4"/>
          <p:cNvSpPr txBox="1">
            <a:spLocks/>
          </p:cNvSpPr>
          <p:nvPr/>
        </p:nvSpPr>
        <p:spPr bwMode="auto">
          <a:xfrm>
            <a:off x="685800" y="762000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200" dirty="0" smtClean="0"/>
              <a:t>Reasons for the Serious 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200" dirty="0"/>
              <a:t>D</a:t>
            </a:r>
            <a:r>
              <a:rPr lang="en-US" altLang="en-US" sz="3200" dirty="0" smtClean="0"/>
              <a:t>ecline of Pollinators:</a:t>
            </a:r>
            <a:endParaRPr lang="en-US" alt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066800" y="2667000"/>
            <a:ext cx="4572000" cy="17666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+mn-lt"/>
              </a:rPr>
              <a:t>Habitat loss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+mn-lt"/>
              </a:rPr>
              <a:t>Disease</a:t>
            </a:r>
            <a:endParaRPr lang="en-US" altLang="en-US" sz="3200" dirty="0">
              <a:latin typeface="+mn-lt"/>
            </a:endParaRP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 smtClean="0">
                <a:latin typeface="+mn-lt"/>
              </a:rPr>
              <a:t>Climate </a:t>
            </a:r>
            <a:r>
              <a:rPr lang="en-US" altLang="en-US" sz="3200" dirty="0">
                <a:latin typeface="+mn-lt"/>
              </a:rPr>
              <a:t>change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99"/>
          <a:stretch/>
        </p:blipFill>
        <p:spPr>
          <a:xfrm>
            <a:off x="5257800" y="4191000"/>
            <a:ext cx="3389917" cy="2089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6019800"/>
            <a:ext cx="2667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By John Anderson, Hedgerow farms INC.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954">
        <p:fade/>
      </p:transition>
    </mc:Choice>
    <mc:Fallback xmlns="">
      <p:transition spd="med" advTm="159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05800" cy="57451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/>
              <a:t>How do we build a Pollinator Community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 smtClean="0"/>
              <a:t>Provide educational outreach</a:t>
            </a:r>
          </a:p>
          <a:p>
            <a:r>
              <a:rPr lang="en-US" dirty="0" smtClean="0"/>
              <a:t>Increase pollinator habitat</a:t>
            </a:r>
          </a:p>
          <a:p>
            <a:r>
              <a:rPr lang="en-US" dirty="0" smtClean="0"/>
              <a:t>Connecting communities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648954"/>
            <a:ext cx="2895996" cy="25674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European honey &lt;strong&gt;bee&lt;/strong&gt; extracts nect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844093"/>
            <a:ext cx="2888245" cy="22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ctrTitle"/>
          </p:nvPr>
        </p:nvSpPr>
        <p:spPr>
          <a:xfrm>
            <a:off x="609600" y="53975"/>
            <a:ext cx="8151813" cy="1470025"/>
          </a:xfrm>
        </p:spPr>
        <p:txBody>
          <a:bodyPr/>
          <a:lstStyle/>
          <a:p>
            <a:r>
              <a:rPr lang="en-US" altLang="en-US" b="1" dirty="0" smtClean="0"/>
              <a:t>Educational Outreach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365545" y="1981200"/>
            <a:ext cx="4568656" cy="35814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42176"/>
                <a:gd name="adj2" fmla="val 50000"/>
              </a:avLst>
            </a:prstTxWarp>
          </a:bodyPr>
          <a:lstStyle/>
          <a:p>
            <a:pPr algn="ctr" rtl="0">
              <a:buNone/>
            </a:pPr>
            <a:r>
              <a:rPr lang="en-US" sz="1600" b="1" kern="10" spc="0" dirty="0" smtClean="0">
                <a:ln w="14605">
                  <a:solidFill>
                    <a:srgbClr val="FFFFFF">
                      <a:alpha val="89999"/>
                    </a:srgb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13500000" algn="ctr" rotWithShape="0">
                    <a:srgbClr val="FDE9D9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  Building  a  Pollinator  Community</a:t>
            </a:r>
            <a:endParaRPr lang="en-US" sz="1600" b="1" kern="10" spc="0" dirty="0">
              <a:ln w="14605">
                <a:solidFill>
                  <a:srgbClr val="FFFFFF">
                    <a:alpha val="89999"/>
                  </a:srgbClr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13500000" algn="ctr" rotWithShape="0">
                  <a:srgbClr val="FDE9D9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63">
        <p:fade/>
      </p:transition>
    </mc:Choice>
    <mc:Fallback xmlns="">
      <p:transition spd="med" advTm="55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7" descr="D:\Desktop\Pollinator project\Pictures\Winery Planting 061416\P103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105" y="569426"/>
            <a:ext cx="19335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990600"/>
            <a:ext cx="4724400" cy="58169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Educational sign at each site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Public presentations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Workshops/Field </a:t>
            </a:r>
            <a:r>
              <a:rPr lang="en-US" sz="2800" dirty="0">
                <a:latin typeface="+mn-lt"/>
                <a:cs typeface="+mn-cs"/>
              </a:rPr>
              <a:t>Visit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+mn-lt"/>
                <a:cs typeface="+mn-cs"/>
              </a:rPr>
              <a:t>General public and local </a:t>
            </a:r>
            <a:r>
              <a:rPr lang="en-US" sz="2800" dirty="0" smtClean="0">
                <a:latin typeface="+mn-lt"/>
                <a:cs typeface="+mn-cs"/>
              </a:rPr>
              <a:t>high school involvement </a:t>
            </a:r>
            <a:r>
              <a:rPr lang="en-US" sz="2800" dirty="0">
                <a:latin typeface="+mn-lt"/>
                <a:cs typeface="+mn-cs"/>
              </a:rPr>
              <a:t>in planting and maintaining </a:t>
            </a:r>
            <a:r>
              <a:rPr lang="en-US" sz="2800" dirty="0" smtClean="0">
                <a:latin typeface="+mn-lt"/>
                <a:cs typeface="+mn-cs"/>
              </a:rPr>
              <a:t>habitat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Involving media</a:t>
            </a:r>
            <a:endParaRPr lang="en-US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27651" name="Picture 2" descr="D:\Desktop\Pollinator project\Pictures\Planting Military and county a\DSC01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371633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635">
        <p:fade/>
      </p:transition>
    </mc:Choice>
    <mc:Fallback xmlns="">
      <p:transition spd="med" advTm="346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600"/>
          </a:xfrm>
        </p:spPr>
        <p:txBody>
          <a:bodyPr/>
          <a:lstStyle/>
          <a:p>
            <a:pPr marL="5715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i="1" dirty="0" smtClean="0"/>
          </a:p>
          <a:p>
            <a:pPr marL="5715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smtClean="0"/>
              <a:t>SARE </a:t>
            </a:r>
            <a:r>
              <a:rPr lang="en-US" sz="2400" dirty="0"/>
              <a:t>(</a:t>
            </a:r>
            <a:r>
              <a:rPr lang="en-US" sz="2400" b="1" dirty="0"/>
              <a:t>S</a:t>
            </a:r>
            <a:r>
              <a:rPr lang="en-US" sz="2400" dirty="0"/>
              <a:t>ustainable </a:t>
            </a:r>
            <a:r>
              <a:rPr lang="en-US" sz="2400" b="1" dirty="0"/>
              <a:t>A</a:t>
            </a:r>
            <a:r>
              <a:rPr lang="en-US" sz="2400" dirty="0"/>
              <a:t>griculture </a:t>
            </a:r>
            <a:r>
              <a:rPr lang="en-US" sz="2400" b="1" dirty="0"/>
              <a:t>R</a:t>
            </a:r>
            <a:r>
              <a:rPr lang="en-US" sz="2400" dirty="0"/>
              <a:t>esearch &amp; </a:t>
            </a:r>
            <a:r>
              <a:rPr lang="en-US" sz="2400" b="1" dirty="0" smtClean="0"/>
              <a:t>E</a:t>
            </a:r>
            <a:r>
              <a:rPr lang="en-US" sz="2400" dirty="0" smtClean="0"/>
              <a:t>ducation) </a:t>
            </a:r>
            <a:r>
              <a:rPr lang="en-US" dirty="0" smtClean="0"/>
              <a:t>Grant</a:t>
            </a:r>
          </a:p>
          <a:p>
            <a:pPr marL="51435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dirty="0" smtClean="0"/>
              <a:t>Engage </a:t>
            </a:r>
            <a:r>
              <a:rPr lang="en-US" sz="3200" dirty="0"/>
              <a:t>educators, farmers, and </a:t>
            </a:r>
            <a:r>
              <a:rPr lang="en-US" sz="3200" dirty="0" smtClean="0"/>
              <a:t>citizens on pollinator </a:t>
            </a:r>
            <a:r>
              <a:rPr lang="en-US" sz="3200" dirty="0"/>
              <a:t>friendly </a:t>
            </a:r>
            <a:r>
              <a:rPr lang="en-US" sz="3200" dirty="0" smtClean="0"/>
              <a:t>farming</a:t>
            </a:r>
          </a:p>
          <a:p>
            <a:pPr marL="514350" indent="-4572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dirty="0" smtClean="0"/>
              <a:t>Provide </a:t>
            </a:r>
            <a:r>
              <a:rPr lang="en-US" sz="3200" dirty="0"/>
              <a:t>education and tools </a:t>
            </a:r>
            <a:r>
              <a:rPr lang="en-US" sz="3200" dirty="0" smtClean="0"/>
              <a:t>to </a:t>
            </a:r>
          </a:p>
          <a:p>
            <a:pPr marL="5715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sz="3200" dirty="0" smtClean="0"/>
              <a:t>create </a:t>
            </a:r>
            <a:r>
              <a:rPr lang="en-US" sz="3200" dirty="0"/>
              <a:t>and/or protect pollinator habitat</a:t>
            </a:r>
          </a:p>
          <a:p>
            <a:endParaRPr lang="en-US" dirty="0" smtClean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6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365545" y="1981200"/>
            <a:ext cx="4568656" cy="35814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42176"/>
                <a:gd name="adj2" fmla="val 50000"/>
              </a:avLst>
            </a:prstTxWarp>
          </a:bodyPr>
          <a:lstStyle/>
          <a:p>
            <a:pPr algn="ctr" rtl="0">
              <a:buNone/>
            </a:pPr>
            <a:r>
              <a:rPr lang="en-US" sz="1600" b="1" kern="10" spc="0" dirty="0" smtClean="0">
                <a:ln w="14605">
                  <a:solidFill>
                    <a:srgbClr val="FFFFFF">
                      <a:alpha val="89999"/>
                    </a:srgb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13500000" algn="ctr" rotWithShape="0">
                    <a:srgbClr val="FDE9D9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  Building  a  Pollinator  Community</a:t>
            </a:r>
            <a:endParaRPr lang="en-US" sz="1600" b="1" kern="10" spc="0" dirty="0">
              <a:ln w="14605">
                <a:solidFill>
                  <a:srgbClr val="FFFFFF">
                    <a:alpha val="89999"/>
                  </a:srgbClr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13500000" algn="ctr" rotWithShape="0">
                  <a:srgbClr val="FDE9D9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                                  </a:t>
            </a:r>
            <a:r>
              <a:rPr lang="en-US" sz="4400" b="1" dirty="0" smtClean="0"/>
              <a:t>Habitat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5792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/>
          <p:cNvSpPr txBox="1">
            <a:spLocks/>
          </p:cNvSpPr>
          <p:nvPr/>
        </p:nvSpPr>
        <p:spPr>
          <a:xfrm>
            <a:off x="533400" y="762000"/>
            <a:ext cx="8229600" cy="5638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Native wildflowers </a:t>
            </a:r>
          </a:p>
          <a:p>
            <a:pPr marL="914400" lvl="1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Strengthen habitat for native pollinators</a:t>
            </a:r>
          </a:p>
          <a:p>
            <a:pPr marL="914400" lvl="1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Have recreational and aesthetic value</a:t>
            </a:r>
          </a:p>
          <a:p>
            <a:pPr marL="914400" lvl="1" indent="-45720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chemeClr val="tx1"/>
                </a:solidFill>
              </a:rPr>
              <a:t>Strengthen native ecosystem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458" name="Picture 4" descr="http://www.wildflowers-of-wisconsin.com/wp-content/uploads/2012/07/indian-lake-wisconsin-wild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4191000"/>
            <a:ext cx="3865562" cy="155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6873"/>
          <a:stretch/>
        </p:blipFill>
        <p:spPr>
          <a:xfrm>
            <a:off x="5105400" y="3352800"/>
            <a:ext cx="3323832" cy="2956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4200" y="6063256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By Lorraine Seymour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46">
        <p:fade/>
      </p:transition>
    </mc:Choice>
    <mc:Fallback xmlns="">
      <p:transition spd="med" advTm="197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685800"/>
            <a:ext cx="7315200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u="sng" dirty="0">
                <a:latin typeface="+mn-lt"/>
                <a:cs typeface="+mn-cs"/>
              </a:rPr>
              <a:t>Why R</a:t>
            </a:r>
            <a:r>
              <a:rPr lang="en-US" sz="3600" u="sng" dirty="0" smtClean="0">
                <a:latin typeface="+mn-lt"/>
                <a:cs typeface="+mn-cs"/>
              </a:rPr>
              <a:t>oadsides?</a:t>
            </a:r>
            <a:endParaRPr lang="en-US" sz="3600" u="sng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+mn-cs"/>
            </a:endParaRP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Public exposure</a:t>
            </a: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Corridors for seed dispersal</a:t>
            </a:r>
          </a:p>
          <a:p>
            <a:pPr marL="1028700" lvl="1" indent="-5715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Beautification</a:t>
            </a:r>
          </a:p>
        </p:txBody>
      </p:sp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29000"/>
            <a:ext cx="5943600" cy="296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69">
        <p:fade/>
      </p:transition>
    </mc:Choice>
    <mc:Fallback xmlns="">
      <p:transition spd="med" advTm="11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304800"/>
            <a:ext cx="8610600" cy="7248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u="sng" dirty="0">
                <a:latin typeface="+mn-lt"/>
                <a:cs typeface="+mn-cs"/>
              </a:rPr>
              <a:t>Why </a:t>
            </a:r>
            <a:r>
              <a:rPr lang="en-US" sz="3600" u="sng" dirty="0" smtClean="0">
                <a:latin typeface="+mn-lt"/>
                <a:cs typeface="+mn-cs"/>
              </a:rPr>
              <a:t>Farmland?</a:t>
            </a:r>
            <a:endParaRPr lang="en-US" sz="3600" u="sng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Applied chemicals have strong effect on pollinators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050" dirty="0">
              <a:latin typeface="+mn-lt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~ 30 % of crops worldwide depending on insect pollination 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Crops increase up to 300% with presence of native pollinators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050" dirty="0" smtClean="0">
              <a:latin typeface="+mn-lt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+mn-lt"/>
                <a:cs typeface="+mn-cs"/>
              </a:rPr>
              <a:t>Pollinator corridors breaking up the monoculture crops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 smtClean="0">
              <a:latin typeface="+mn-lt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 smtClean="0">
              <a:latin typeface="+mn-lt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+mn-lt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200" dirty="0" smtClean="0"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 smtClean="0">
              <a:latin typeface="+mn-lt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/>
          <a:stretch/>
        </p:blipFill>
        <p:spPr>
          <a:xfrm>
            <a:off x="3048000" y="4343400"/>
            <a:ext cx="5413408" cy="240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4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69">
        <p:fade/>
      </p:transition>
    </mc:Choice>
    <mc:Fallback xmlns="">
      <p:transition spd="med" advTm="11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85800"/>
            <a:ext cx="8763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u="sng" dirty="0">
                <a:latin typeface="+mn-lt"/>
                <a:cs typeface="+mn-cs"/>
              </a:rPr>
              <a:t>Why </a:t>
            </a:r>
            <a:r>
              <a:rPr lang="en-US" sz="3600" u="sng" dirty="0" smtClean="0">
                <a:latin typeface="+mn-lt"/>
                <a:cs typeface="+mn-cs"/>
              </a:rPr>
              <a:t>Pollinator Gardens?</a:t>
            </a:r>
            <a:endParaRPr lang="en-US" sz="3600" u="sng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  <a:cs typeface="+mn-cs"/>
            </a:endParaRP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Public exposure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+mn-lt"/>
                <a:cs typeface="+mn-cs"/>
              </a:rPr>
              <a:t>Creating habitat in urban setting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+mn-lt"/>
                <a:cs typeface="+mn-cs"/>
              </a:rPr>
              <a:t>Educational potential</a:t>
            </a:r>
          </a:p>
          <a:p>
            <a:pPr marL="914400" lvl="1" indent="-4572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+mn-lt"/>
                <a:cs typeface="+mn-cs"/>
              </a:rPr>
              <a:t>Many possibilities for citizen involvement</a:t>
            </a:r>
            <a:endParaRPr lang="en-US" sz="3200" dirty="0">
              <a:latin typeface="+mn-lt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4298885" cy="28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3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969">
        <p:fade/>
      </p:transition>
    </mc:Choice>
    <mc:Fallback xmlns="">
      <p:transition spd="med" advTm="11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"/>
          <p:cNvSpPr txBox="1">
            <a:spLocks noChangeArrowheads="1"/>
          </p:cNvSpPr>
          <p:nvPr/>
        </p:nvSpPr>
        <p:spPr bwMode="auto">
          <a:xfrm>
            <a:off x="2365544" y="381000"/>
            <a:ext cx="441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 smtClean="0"/>
              <a:t>Background</a:t>
            </a:r>
            <a:endParaRPr lang="en-US" altLang="en-US" sz="4400" b="1" dirty="0"/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365545" y="1981200"/>
            <a:ext cx="4568656" cy="35814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42176"/>
                <a:gd name="adj2" fmla="val 50000"/>
              </a:avLst>
            </a:prstTxWarp>
          </a:bodyPr>
          <a:lstStyle/>
          <a:p>
            <a:pPr algn="ctr" rtl="0">
              <a:buNone/>
            </a:pPr>
            <a:r>
              <a:rPr lang="en-US" sz="1600" b="1" kern="10" spc="0" dirty="0" smtClean="0">
                <a:ln w="14605">
                  <a:solidFill>
                    <a:srgbClr val="FFFFFF">
                      <a:alpha val="89999"/>
                    </a:srgb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13500000" algn="ctr" rotWithShape="0">
                    <a:srgbClr val="FDE9D9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  Building  a  Pollinator  Community</a:t>
            </a:r>
            <a:endParaRPr lang="en-US" sz="1600" b="1" kern="10" spc="0" dirty="0">
              <a:ln w="14605">
                <a:solidFill>
                  <a:srgbClr val="FFFFFF">
                    <a:alpha val="89999"/>
                  </a:srgbClr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13500000" algn="ctr" rotWithShape="0">
                  <a:srgbClr val="FDE9D9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638"/>
            <a:ext cx="8458200" cy="627856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Creating new habitat</a:t>
            </a:r>
          </a:p>
          <a:p>
            <a:r>
              <a:rPr lang="en-US" sz="2800" dirty="0" smtClean="0"/>
              <a:t>Three Lakes Fire Department 2 </a:t>
            </a:r>
            <a:r>
              <a:rPr lang="en-US" sz="2800" i="1" dirty="0" smtClean="0"/>
              <a:t>Town Budget </a:t>
            </a:r>
            <a:r>
              <a:rPr lang="en-US" sz="2800" dirty="0" smtClean="0"/>
              <a:t>(Spring 2017)</a:t>
            </a:r>
          </a:p>
          <a:p>
            <a:r>
              <a:rPr lang="en-US" sz="2800" dirty="0"/>
              <a:t>Additional Plots Three Lakes 2018 </a:t>
            </a:r>
            <a:r>
              <a:rPr lang="en-US" sz="2800" i="1" dirty="0"/>
              <a:t>Town </a:t>
            </a:r>
            <a:r>
              <a:rPr lang="en-US" sz="2800" i="1" dirty="0" smtClean="0"/>
              <a:t>Budget</a:t>
            </a:r>
            <a:endParaRPr lang="en-US" sz="2800" dirty="0" smtClean="0"/>
          </a:p>
          <a:p>
            <a:r>
              <a:rPr lang="en-US" sz="2800" dirty="0"/>
              <a:t>Healing Nature Center </a:t>
            </a:r>
            <a:r>
              <a:rPr lang="en-US" sz="2800" dirty="0" smtClean="0"/>
              <a:t>TL </a:t>
            </a:r>
            <a:r>
              <a:rPr lang="en-US" sz="2800" i="1" dirty="0" smtClean="0"/>
              <a:t>Feed </a:t>
            </a:r>
            <a:r>
              <a:rPr lang="en-US" sz="2800" i="1" dirty="0"/>
              <a:t>a Bee (Summer 2017</a:t>
            </a:r>
            <a:r>
              <a:rPr lang="en-US" sz="2800" i="1" dirty="0" smtClean="0"/>
              <a:t>)</a:t>
            </a:r>
          </a:p>
          <a:p>
            <a:r>
              <a:rPr lang="en-US" sz="2800" dirty="0"/>
              <a:t>Rhinelander Court House </a:t>
            </a:r>
            <a:r>
              <a:rPr lang="en-US" sz="2800" i="1" dirty="0"/>
              <a:t>Feed a Bee</a:t>
            </a:r>
            <a:r>
              <a:rPr lang="en-US" sz="2800" dirty="0"/>
              <a:t>(Fall 2017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Three Lakes Historical Society </a:t>
            </a:r>
            <a:r>
              <a:rPr lang="en-US" sz="2800" i="1" dirty="0" smtClean="0"/>
              <a:t>Feed a Bee </a:t>
            </a:r>
            <a:r>
              <a:rPr lang="en-US" sz="2800" dirty="0" smtClean="0"/>
              <a:t>(Fall 2017)</a:t>
            </a:r>
          </a:p>
          <a:p>
            <a:r>
              <a:rPr lang="en-US" sz="2800" dirty="0" smtClean="0"/>
              <a:t>Center for the Arts TL </a:t>
            </a:r>
            <a:r>
              <a:rPr lang="en-US" sz="2800" i="1" dirty="0" smtClean="0"/>
              <a:t>Feed a Bee </a:t>
            </a:r>
            <a:r>
              <a:rPr lang="en-US" sz="2800" dirty="0" smtClean="0"/>
              <a:t>(Spring 2018)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27" y="4362450"/>
            <a:ext cx="3894664" cy="2190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07400"/>
            <a:ext cx="3368040" cy="224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1444625" y="381000"/>
            <a:ext cx="61753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 smtClean="0"/>
              <a:t>Connecting Communities</a:t>
            </a:r>
            <a:endParaRPr lang="en-US" altLang="en-US" sz="2400" b="1" dirty="0" smtClean="0"/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365545" y="1981200"/>
            <a:ext cx="4568656" cy="35814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42176"/>
                <a:gd name="adj2" fmla="val 50000"/>
              </a:avLst>
            </a:prstTxWarp>
          </a:bodyPr>
          <a:lstStyle/>
          <a:p>
            <a:pPr algn="ctr" rtl="0">
              <a:buNone/>
            </a:pPr>
            <a:r>
              <a:rPr lang="en-US" sz="1600" b="1" kern="10" spc="0" dirty="0" smtClean="0">
                <a:ln w="14605">
                  <a:solidFill>
                    <a:srgbClr val="FFFFFF">
                      <a:alpha val="89999"/>
                    </a:srgbClr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13500000" algn="ctr" rotWithShape="0">
                    <a:srgbClr val="FDE9D9">
                      <a:alpha val="74998"/>
                    </a:srgbClr>
                  </a:outerShdw>
                </a:effectLst>
                <a:latin typeface="Arial Black" panose="020B0A04020102020204" pitchFamily="34" charset="0"/>
              </a:rPr>
              <a:t>  Building  a  Pollinator  Community</a:t>
            </a:r>
            <a:endParaRPr lang="en-US" sz="1600" b="1" kern="10" spc="0" dirty="0">
              <a:ln w="14605">
                <a:solidFill>
                  <a:srgbClr val="FFFFFF">
                    <a:alpha val="89999"/>
                  </a:srgbClr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13500000" algn="ctr" rotWithShape="0">
                  <a:srgbClr val="FDE9D9">
                    <a:alpha val="74998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8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91">
        <p:fade/>
      </p:transition>
    </mc:Choice>
    <mc:Fallback xmlns="">
      <p:transition spd="med" advTm="62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82882"/>
            <a:ext cx="7848600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850" lvl="1" indent="-2286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400" b="1" dirty="0" smtClean="0">
                <a:latin typeface="+mn-lt"/>
                <a:cs typeface="+mn-cs"/>
              </a:rPr>
              <a:t>Monarch </a:t>
            </a:r>
            <a:r>
              <a:rPr lang="en-US" sz="3400" b="1" dirty="0">
                <a:latin typeface="+mn-lt"/>
                <a:cs typeface="+mn-cs"/>
              </a:rPr>
              <a:t>Butterfly Conservation </a:t>
            </a:r>
            <a:r>
              <a:rPr lang="en-US" sz="3400" b="1" dirty="0" smtClean="0">
                <a:latin typeface="+mn-lt"/>
                <a:cs typeface="+mn-cs"/>
              </a:rPr>
              <a:t>Fund                      Grant </a:t>
            </a:r>
            <a:r>
              <a:rPr lang="en-US" sz="3400" dirty="0" smtClean="0">
                <a:latin typeface="+mn-lt"/>
                <a:cs typeface="+mn-cs"/>
              </a:rPr>
              <a:t>– </a:t>
            </a:r>
            <a:r>
              <a:rPr lang="en-US" sz="3400" i="1" dirty="0" smtClean="0">
                <a:latin typeface="+mn-lt"/>
                <a:cs typeface="+mn-cs"/>
              </a:rPr>
              <a:t>Proposed for 2018</a:t>
            </a:r>
            <a:endParaRPr lang="en-US" sz="3400" i="1" dirty="0">
              <a:latin typeface="+mn-lt"/>
              <a:cs typeface="+mn-cs"/>
            </a:endParaRPr>
          </a:p>
          <a:p>
            <a:pPr marL="557213" lvl="1" indent="-214313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+mn-lt"/>
                <a:cs typeface="+mn-cs"/>
              </a:rPr>
              <a:t>Regional corridor project</a:t>
            </a:r>
          </a:p>
          <a:p>
            <a:pPr marL="557213" lvl="1" indent="-214313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+mn-lt"/>
                <a:cs typeface="+mn-cs"/>
              </a:rPr>
              <a:t>Eight county partners already on board </a:t>
            </a:r>
          </a:p>
        </p:txBody>
      </p:sp>
      <p:sp>
        <p:nvSpPr>
          <p:cNvPr id="4" name="AutoShape 2" descr="Image result for map of oneida county wi"/>
          <p:cNvSpPr>
            <a:spLocks noChangeAspect="1" noChangeArrowheads="1"/>
          </p:cNvSpPr>
          <p:nvPr/>
        </p:nvSpPr>
        <p:spPr bwMode="auto">
          <a:xfrm>
            <a:off x="115888" y="749300"/>
            <a:ext cx="1204912" cy="1203325"/>
          </a:xfrm>
          <a:prstGeom prst="rect">
            <a:avLst/>
          </a:prstGeom>
          <a:noFill/>
          <a:ex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3650" b="8555"/>
          <a:stretch/>
        </p:blipFill>
        <p:spPr>
          <a:xfrm rot="5400000">
            <a:off x="4523142" y="2411058"/>
            <a:ext cx="3581401" cy="4550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81001"/>
            <a:ext cx="82296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 i="1" dirty="0" smtClean="0"/>
              <a:t>Objectives for the pollinator corridor</a:t>
            </a:r>
            <a:r>
              <a:rPr lang="en-US" sz="3200" dirty="0" smtClean="0"/>
              <a:t>:</a:t>
            </a:r>
          </a:p>
          <a:p>
            <a:pPr marL="342900" lvl="1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sz="1400" dirty="0"/>
          </a:p>
          <a:p>
            <a:pPr marL="461963" lvl="1" indent="-119063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/>
              <a:t> Increase </a:t>
            </a:r>
            <a:r>
              <a:rPr lang="en-US" sz="3200" dirty="0"/>
              <a:t>native seed supply</a:t>
            </a:r>
          </a:p>
          <a:p>
            <a:pPr marL="557213" lvl="1" indent="-214313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Restore &amp; enhance habitat</a:t>
            </a:r>
          </a:p>
          <a:p>
            <a:pPr marL="557213" lvl="1" indent="-214313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Create and expand new partnerships with </a:t>
            </a:r>
            <a:r>
              <a:rPr lang="en-US" sz="3200" dirty="0" smtClean="0"/>
              <a:t>towns </a:t>
            </a:r>
            <a:r>
              <a:rPr lang="en-US" sz="3200" dirty="0"/>
              <a:t>and </a:t>
            </a:r>
            <a:r>
              <a:rPr lang="en-US" sz="3200" dirty="0" smtClean="0"/>
              <a:t>conservation agencies</a:t>
            </a:r>
          </a:p>
          <a:p>
            <a:pPr marL="557213" lvl="1" indent="-214313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/>
              <a:t>Engage citizens in pollinator protection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22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1"/>
          <p:cNvSpPr txBox="1">
            <a:spLocks noChangeArrowheads="1"/>
          </p:cNvSpPr>
          <p:nvPr/>
        </p:nvSpPr>
        <p:spPr bwMode="auto">
          <a:xfrm>
            <a:off x="2743200" y="1452121"/>
            <a:ext cx="3505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800" b="1" dirty="0"/>
              <a:t>  Thank You</a:t>
            </a:r>
          </a:p>
        </p:txBody>
      </p:sp>
      <p:sp>
        <p:nvSpPr>
          <p:cNvPr id="2" name="Rectangle 1"/>
          <p:cNvSpPr/>
          <p:nvPr/>
        </p:nvSpPr>
        <p:spPr>
          <a:xfrm>
            <a:off x="5410200" y="5410200"/>
            <a:ext cx="3200400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 smtClean="0">
                <a:solidFill>
                  <a:prstClr val="black"/>
                </a:solidFill>
                <a:latin typeface="Calibri"/>
              </a:rPr>
              <a:t>Oneida County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 smtClean="0">
                <a:solidFill>
                  <a:prstClr val="black"/>
                </a:solidFill>
                <a:latin typeface="Calibri"/>
              </a:rPr>
              <a:t>Land &amp; Water Conservation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 smtClean="0">
                <a:solidFill>
                  <a:prstClr val="black"/>
                </a:solidFill>
                <a:latin typeface="Calibri"/>
                <a:hlinkClick r:id="rId2"/>
              </a:rPr>
              <a:t>www.oclw.org</a:t>
            </a:r>
            <a:endParaRPr lang="en-US" sz="1350" dirty="0" smtClean="0">
              <a:solidFill>
                <a:prstClr val="black"/>
              </a:solidFill>
              <a:latin typeface="Calibri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Baerbel </a:t>
            </a:r>
            <a:r>
              <a:rPr lang="en-US" sz="1200" i="1" dirty="0">
                <a:solidFill>
                  <a:prstClr val="black"/>
                </a:solidFill>
                <a:latin typeface="Calibri"/>
              </a:rPr>
              <a:t>Ehrig- Pollinator Coordinator</a:t>
            </a:r>
          </a:p>
        </p:txBody>
      </p:sp>
      <p:pic>
        <p:nvPicPr>
          <p:cNvPr id="1026" name="Picture 2" descr="bee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570"/>
            <a:ext cx="228600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03769" y="2852020"/>
            <a:ext cx="625844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6600" dirty="0" smtClean="0">
                <a:sym typeface="Wingdings" panose="05000000000000000000" pitchFamily="2" charset="2"/>
              </a:rPr>
              <a:t>It takes a village</a:t>
            </a:r>
          </a:p>
          <a:p>
            <a:pPr algn="ctr"/>
            <a:r>
              <a:rPr lang="en-US" altLang="en-US" sz="6600" dirty="0" smtClean="0">
                <a:sym typeface="Wingdings" panose="05000000000000000000" pitchFamily="2" charset="2"/>
              </a:rPr>
              <a:t></a:t>
            </a:r>
            <a:endParaRPr lang="en-US" altLang="en-US" sz="6600" dirty="0"/>
          </a:p>
          <a:p>
            <a:pPr algn="ctr"/>
            <a:endParaRPr lang="en-US" altLang="en-US" sz="2800" b="1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1444625" y="381000"/>
            <a:ext cx="61753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400" b="1" dirty="0"/>
              <a:t>Building a </a:t>
            </a:r>
            <a:r>
              <a:rPr lang="en-US" altLang="en-US" sz="4400" b="1" dirty="0" smtClean="0"/>
              <a:t>Regional</a:t>
            </a:r>
          </a:p>
          <a:p>
            <a:pPr algn="ctr"/>
            <a:r>
              <a:rPr lang="en-US" altLang="en-US" sz="4400" b="1" dirty="0" smtClean="0"/>
              <a:t>Pollinator Community</a:t>
            </a:r>
            <a:endParaRPr lang="en-US" altLang="en-US" sz="2400" b="1" dirty="0" smtClean="0"/>
          </a:p>
          <a:p>
            <a:pPr algn="ctr"/>
            <a:r>
              <a:rPr lang="en-US" altLang="en-US" sz="2400" b="1" i="1" dirty="0" smtClean="0"/>
              <a:t>(seeds are sprouting)</a:t>
            </a:r>
            <a:endParaRPr lang="en-US" altLang="en-US" sz="4400" b="1" i="1" dirty="0"/>
          </a:p>
        </p:txBody>
      </p:sp>
      <p:pic>
        <p:nvPicPr>
          <p:cNvPr id="2" name="Picture 1" descr="European honey &lt;strong&gt;bee&lt;/strong&gt; extracts nect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45" y="2362200"/>
            <a:ext cx="5105400" cy="4033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91">
        <p:fade/>
      </p:transition>
    </mc:Choice>
    <mc:Fallback xmlns="">
      <p:transition spd="med" advTm="62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735"/>
          <a:stretch/>
        </p:blipFill>
        <p:spPr>
          <a:xfrm>
            <a:off x="948964" y="1600200"/>
            <a:ext cx="3972808" cy="2757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53" t="5258" r="5576"/>
          <a:stretch/>
        </p:blipFill>
        <p:spPr>
          <a:xfrm>
            <a:off x="3665455" y="4357495"/>
            <a:ext cx="3533871" cy="2224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888"/>
          <a:stretch/>
        </p:blipFill>
        <p:spPr>
          <a:xfrm>
            <a:off x="4895063" y="1600200"/>
            <a:ext cx="2304263" cy="27572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48964" y="1614340"/>
            <a:ext cx="6250363" cy="4982001"/>
            <a:chOff x="948964" y="1606485"/>
            <a:chExt cx="6250363" cy="4982001"/>
          </a:xfrm>
        </p:grpSpPr>
        <p:grpSp>
          <p:nvGrpSpPr>
            <p:cNvPr id="3" name="Group 2"/>
            <p:cNvGrpSpPr/>
            <p:nvPr/>
          </p:nvGrpSpPr>
          <p:grpSpPr>
            <a:xfrm>
              <a:off x="948964" y="1606485"/>
              <a:ext cx="6250363" cy="4982001"/>
              <a:chOff x="948964" y="1606485"/>
              <a:chExt cx="6250363" cy="4982001"/>
            </a:xfrm>
          </p:grpSpPr>
          <p:pic>
            <p:nvPicPr>
              <p:cNvPr id="6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02" t="24494" r="30985"/>
              <a:stretch/>
            </p:blipFill>
            <p:spPr bwMode="auto">
              <a:xfrm>
                <a:off x="948964" y="4357494"/>
                <a:ext cx="2716492" cy="2224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Content Placeholder 3"/>
              <p:cNvPicPr>
                <a:picLocks noChangeAspect="1"/>
              </p:cNvPicPr>
              <p:nvPr/>
            </p:nvPicPr>
            <p:blipFill rotWithShape="1">
              <a:blip r:embed="rId3"/>
              <a:srcRect l="8735"/>
              <a:stretch/>
            </p:blipFill>
            <p:spPr bwMode="auto">
              <a:xfrm>
                <a:off x="948965" y="1606485"/>
                <a:ext cx="3972808" cy="27572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l="2053" t="5258" r="5576"/>
              <a:stretch/>
            </p:blipFill>
            <p:spPr>
              <a:xfrm>
                <a:off x="3665456" y="4363780"/>
                <a:ext cx="3533871" cy="222470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t="1888"/>
              <a:stretch/>
            </p:blipFill>
            <p:spPr>
              <a:xfrm>
                <a:off x="4895064" y="1606485"/>
                <a:ext cx="2304263" cy="2757294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3665454" y="4163934"/>
              <a:ext cx="2895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By Jennifer Hopwood, </a:t>
              </a:r>
              <a:r>
                <a:rPr lang="en-US" sz="1100" dirty="0" err="1" smtClean="0"/>
                <a:t>Xerces</a:t>
              </a:r>
              <a:r>
                <a:rPr lang="en-US" sz="1100" dirty="0" smtClean="0"/>
                <a:t> Society</a:t>
              </a:r>
              <a:endParaRPr lang="en-US" sz="11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21256" y="6320592"/>
              <a:ext cx="27606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By John Anderson, Hedgerow Farms, </a:t>
              </a:r>
              <a:r>
                <a:rPr lang="en-US" sz="1100" dirty="0" err="1" smtClean="0"/>
                <a:t>Inc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75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90600" y="2590800"/>
            <a:ext cx="5218127" cy="4337115"/>
            <a:chOff x="948964" y="1606485"/>
            <a:chExt cx="6250363" cy="4982001"/>
          </a:xfrm>
        </p:grpSpPr>
        <p:pic>
          <p:nvPicPr>
            <p:cNvPr id="5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2" t="24494" r="30985"/>
            <a:stretch/>
          </p:blipFill>
          <p:spPr bwMode="auto">
            <a:xfrm>
              <a:off x="948964" y="4357494"/>
              <a:ext cx="2716492" cy="2224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Content Placeholder 3"/>
            <p:cNvPicPr>
              <a:picLocks noChangeAspect="1"/>
            </p:cNvPicPr>
            <p:nvPr/>
          </p:nvPicPr>
          <p:blipFill rotWithShape="1">
            <a:blip r:embed="rId3"/>
            <a:srcRect l="8735"/>
            <a:stretch/>
          </p:blipFill>
          <p:spPr bwMode="auto">
            <a:xfrm>
              <a:off x="948965" y="1606485"/>
              <a:ext cx="3972808" cy="275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2053" t="5258" r="5576"/>
            <a:stretch/>
          </p:blipFill>
          <p:spPr>
            <a:xfrm>
              <a:off x="3665456" y="4363780"/>
              <a:ext cx="3533871" cy="22247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888"/>
            <a:stretch/>
          </p:blipFill>
          <p:spPr>
            <a:xfrm>
              <a:off x="4895064" y="1606485"/>
              <a:ext cx="2304263" cy="2757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43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458200" cy="5897563"/>
          </a:xfrm>
        </p:spPr>
        <p:txBody>
          <a:bodyPr/>
          <a:lstStyle/>
          <a:p>
            <a:pPr marL="0" lvl="2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i="1" dirty="0" smtClean="0">
                <a:solidFill>
                  <a:prstClr val="black"/>
                </a:solidFill>
              </a:rPr>
              <a:t>2017 and 2018 Funding</a:t>
            </a:r>
            <a:r>
              <a:rPr lang="en-US" sz="3200" dirty="0" smtClean="0">
                <a:solidFill>
                  <a:prstClr val="black"/>
                </a:solidFill>
              </a:rPr>
              <a:t>:</a:t>
            </a:r>
          </a:p>
          <a:p>
            <a:pPr marL="0" lvl="2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 smtClean="0">
              <a:solidFill>
                <a:prstClr val="black"/>
              </a:solidFill>
            </a:endParaRPr>
          </a:p>
          <a:p>
            <a:pPr marL="342900" lvl="2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prstClr val="black"/>
                </a:solidFill>
              </a:rPr>
              <a:t>Town of Three Lakes Budget</a:t>
            </a:r>
            <a:endParaRPr lang="en-US" sz="3200" dirty="0">
              <a:solidFill>
                <a:prstClr val="black"/>
              </a:solidFill>
            </a:endParaRPr>
          </a:p>
          <a:p>
            <a:pPr marL="577850" lvl="2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200" dirty="0">
              <a:solidFill>
                <a:prstClr val="black"/>
              </a:solidFill>
            </a:endParaRPr>
          </a:p>
          <a:p>
            <a:r>
              <a:rPr lang="en-US" dirty="0" smtClean="0"/>
              <a:t>Feed a Bee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 smtClean="0"/>
              <a:t> </a:t>
            </a:r>
            <a:r>
              <a:rPr lang="en-US" sz="2800" dirty="0" smtClean="0"/>
              <a:t>Planting forage for pollinators across U.S.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521211"/>
            <a:ext cx="2515173" cy="762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655" y="2554933"/>
            <a:ext cx="635145" cy="64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488" y="609600"/>
            <a:ext cx="8799512" cy="5899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150"/>
              </a:spcAft>
              <a:defRPr/>
            </a:pPr>
            <a:endParaRPr lang="en-US" sz="2000" dirty="0">
              <a:latin typeface="+mn-lt"/>
              <a:cs typeface="+mn-cs"/>
            </a:endParaRPr>
          </a:p>
          <a:p>
            <a:pPr marL="214313" indent="-214313" fontAlgn="auto"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+mn-lt"/>
                <a:cs typeface="+mn-cs"/>
              </a:rPr>
              <a:t>Vision </a:t>
            </a:r>
            <a:r>
              <a:rPr lang="en-US" sz="3200" dirty="0">
                <a:latin typeface="+mn-lt"/>
                <a:cs typeface="+mn-cs"/>
              </a:rPr>
              <a:t>of former Oneida County  </a:t>
            </a:r>
            <a:r>
              <a:rPr lang="en-US" sz="3200" dirty="0" smtClean="0">
                <a:latin typeface="+mn-lt"/>
                <a:cs typeface="+mn-cs"/>
              </a:rPr>
              <a:t>                                              Conservationist, </a:t>
            </a:r>
            <a:r>
              <a:rPr lang="en-US" sz="3200" dirty="0">
                <a:latin typeface="+mn-lt"/>
                <a:cs typeface="+mn-cs"/>
              </a:rPr>
              <a:t>Jean Hansen</a:t>
            </a: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n-lt"/>
              <a:cs typeface="+mn-cs"/>
            </a:endParaRPr>
          </a:p>
          <a:p>
            <a:pPr marL="2628900" lvl="5" indent="-342900"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+mn-lt"/>
                <a:cs typeface="+mn-cs"/>
              </a:rPr>
              <a:t>Partnership </a:t>
            </a:r>
            <a:r>
              <a:rPr lang="en-US" sz="3200" dirty="0">
                <a:latin typeface="+mn-lt"/>
                <a:cs typeface="+mn-cs"/>
              </a:rPr>
              <a:t>between Three Lakes &amp; </a:t>
            </a:r>
            <a:r>
              <a:rPr lang="en-US" sz="3200" dirty="0" smtClean="0">
                <a:latin typeface="+mn-lt"/>
                <a:cs typeface="+mn-cs"/>
              </a:rPr>
              <a:t>           Oneida County</a:t>
            </a:r>
          </a:p>
          <a:p>
            <a:pPr lvl="5">
              <a:spcAft>
                <a:spcPts val="150"/>
              </a:spcAft>
              <a:defRPr/>
            </a:pPr>
            <a:endParaRPr lang="en-US" sz="2400" dirty="0" smtClean="0">
              <a:latin typeface="+mn-lt"/>
              <a:cs typeface="+mn-cs"/>
            </a:endParaRPr>
          </a:p>
          <a:p>
            <a:pPr lvl="5">
              <a:spcAft>
                <a:spcPts val="150"/>
              </a:spcAft>
              <a:defRPr/>
            </a:pPr>
            <a:endParaRPr lang="en-US" sz="2400" dirty="0">
              <a:latin typeface="+mn-lt"/>
              <a:cs typeface="+mn-cs"/>
            </a:endParaRPr>
          </a:p>
          <a:p>
            <a:pPr marL="214313" indent="-214313" fontAlgn="auto"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latin typeface="+mn-lt"/>
                <a:cs typeface="+mn-cs"/>
              </a:rPr>
              <a:t>Lumberjack Resource Conservation &amp; Development </a:t>
            </a:r>
            <a:r>
              <a:rPr lang="en-US" sz="3200" dirty="0" smtClean="0">
                <a:latin typeface="+mn-lt"/>
                <a:cs typeface="+mn-cs"/>
              </a:rPr>
              <a:t>Council </a:t>
            </a:r>
            <a:r>
              <a:rPr lang="en-US" sz="3200" dirty="0">
                <a:latin typeface="+mn-lt"/>
                <a:cs typeface="+mn-cs"/>
              </a:rPr>
              <a:t>(RC&amp;D) </a:t>
            </a:r>
            <a:r>
              <a:rPr lang="en-US" sz="3200" dirty="0" smtClean="0">
                <a:latin typeface="+mn-lt"/>
                <a:cs typeface="+mn-cs"/>
              </a:rPr>
              <a:t>Grant</a:t>
            </a:r>
          </a:p>
          <a:p>
            <a:pPr marL="800100" lvl="1" indent="-342900" fontAlgn="auto">
              <a:spcBef>
                <a:spcPts val="0"/>
              </a:spcBef>
              <a:spcAft>
                <a:spcPts val="150"/>
              </a:spcAft>
              <a:buSzPct val="50000"/>
              <a:buFont typeface="Wingdings" panose="05000000000000000000" pitchFamily="2" charset="2"/>
              <a:buChar char="Ø"/>
              <a:defRPr/>
            </a:pPr>
            <a:r>
              <a:rPr lang="en-US" sz="3200" dirty="0" smtClean="0">
                <a:latin typeface="+mn-lt"/>
                <a:cs typeface="+mn-cs"/>
              </a:rPr>
              <a:t>$9,234</a:t>
            </a:r>
            <a:endParaRPr lang="en-US" sz="3200" dirty="0">
              <a:latin typeface="+mn-lt"/>
              <a:cs typeface="+mn-cs"/>
            </a:endParaRPr>
          </a:p>
        </p:txBody>
      </p:sp>
      <p:sp>
        <p:nvSpPr>
          <p:cNvPr id="4" name="AutoShape 2" descr="Image result for map of oneida county wi"/>
          <p:cNvSpPr>
            <a:spLocks noChangeAspect="1" noChangeArrowheads="1"/>
          </p:cNvSpPr>
          <p:nvPr/>
        </p:nvSpPr>
        <p:spPr bwMode="auto">
          <a:xfrm>
            <a:off x="115888" y="749300"/>
            <a:ext cx="1204912" cy="1203325"/>
          </a:xfrm>
          <a:prstGeom prst="rect">
            <a:avLst/>
          </a:prstGeom>
          <a:noFill/>
          <a:ex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  <a:cs typeface="+mn-cs"/>
            </a:endParaRPr>
          </a:p>
        </p:txBody>
      </p:sp>
      <p:pic>
        <p:nvPicPr>
          <p:cNvPr id="1536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424" y="4876800"/>
            <a:ext cx="914400" cy="1485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" descr="https://us-mg4.mail.yahoo.com/ya/download?mid=2_0_0_1_1_ACINiWIAGVDrWMAffQS3CAy4MeY&amp;m=YaDownload&amp;pid=2&amp;fid=Inbox&amp;inline=1&amp;appid=YahooMailNeo&amp;uploadId=SU1HXzIwMTQxMDA0XzEyMzUxNTUzMS5qcGc="/>
          <p:cNvSpPr>
            <a:spLocks noChangeAspect="1" noChangeArrowheads="1"/>
          </p:cNvSpPr>
          <p:nvPr/>
        </p:nvSpPr>
        <p:spPr bwMode="auto">
          <a:xfrm>
            <a:off x="115888" y="749300"/>
            <a:ext cx="228600" cy="228600"/>
          </a:xfrm>
          <a:prstGeom prst="rect">
            <a:avLst/>
          </a:prstGeom>
          <a:noFill/>
          <a:extLst/>
        </p:spPr>
        <p:txBody>
          <a:bodyPr lIns="68580" tIns="34290" rIns="68580" bIns="3429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  <a:cs typeface="+mn-cs"/>
            </a:endParaRPr>
          </a:p>
        </p:txBody>
      </p:sp>
      <p:pic>
        <p:nvPicPr>
          <p:cNvPr id="1536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048" y="774700"/>
            <a:ext cx="1298752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44" y="2157413"/>
            <a:ext cx="17430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4031912" cy="521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41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1" y="1371600"/>
            <a:ext cx="3759199" cy="2114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44" y="4156362"/>
            <a:ext cx="4254955" cy="197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71600"/>
            <a:ext cx="3759200" cy="2114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43662"/>
            <a:ext cx="3759200" cy="2114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523588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2016 sites Three </a:t>
            </a:r>
            <a:r>
              <a:rPr lang="en-US" sz="2400" dirty="0">
                <a:latin typeface="+mn-lt"/>
              </a:rPr>
              <a:t>L</a:t>
            </a:r>
            <a:r>
              <a:rPr lang="en-US" sz="2400" dirty="0" smtClean="0">
                <a:latin typeface="+mn-lt"/>
              </a:rPr>
              <a:t>akes, WI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74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28600"/>
            <a:ext cx="8686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atin typeface="+mn-lt"/>
                <a:cs typeface="+mn-cs"/>
              </a:rPr>
              <a:t>Experts Say: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b="1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Improving </a:t>
            </a:r>
            <a:r>
              <a:rPr lang="en-US" sz="2400" dirty="0">
                <a:latin typeface="+mn-lt"/>
                <a:cs typeface="+mn-cs"/>
              </a:rPr>
              <a:t>native pollinator habitat naturally leads to an increase in native </a:t>
            </a:r>
            <a:r>
              <a:rPr lang="en-US" sz="2400" dirty="0" smtClean="0">
                <a:latin typeface="+mn-lt"/>
                <a:cs typeface="+mn-cs"/>
              </a:rPr>
              <a:t>pollinators.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b="1" dirty="0" smtClean="0">
              <a:latin typeface="+mn-lt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Due </a:t>
            </a:r>
            <a:r>
              <a:rPr lang="en-US" sz="2400" dirty="0">
                <a:latin typeface="+mn-lt"/>
                <a:cs typeface="+mn-cs"/>
              </a:rPr>
              <a:t>to restored native </a:t>
            </a:r>
            <a:r>
              <a:rPr lang="en-US" sz="2400" dirty="0" smtClean="0">
                <a:latin typeface="+mn-lt"/>
                <a:cs typeface="+mn-cs"/>
              </a:rPr>
              <a:t>habitat, plots show an increase in native pollinator activity.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dirty="0" smtClean="0">
              <a:latin typeface="+mn-lt"/>
              <a:cs typeface="+mn-cs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latin typeface="+mn-lt"/>
                <a:cs typeface="+mn-cs"/>
                <a:sym typeface="Wingdings 3" panose="05040102010807070707" pitchFamily="18" charset="2"/>
              </a:rPr>
              <a:t>   </a:t>
            </a:r>
            <a:r>
              <a:rPr lang="en-US" sz="2400" b="1" i="1" dirty="0" smtClean="0">
                <a:latin typeface="+mn-lt"/>
                <a:cs typeface="+mn-cs"/>
              </a:rPr>
              <a:t>Our plots show </a:t>
            </a:r>
            <a:r>
              <a:rPr lang="en-US" sz="2400" b="1" i="1" dirty="0">
                <a:latin typeface="+mn-lt"/>
                <a:cs typeface="+mn-cs"/>
              </a:rPr>
              <a:t>increased native pollinator </a:t>
            </a:r>
            <a:r>
              <a:rPr lang="en-US" sz="2400" b="1" i="1" dirty="0" smtClean="0">
                <a:latin typeface="+mn-lt"/>
                <a:cs typeface="+mn-cs"/>
              </a:rPr>
              <a:t>activity!</a:t>
            </a:r>
            <a:endParaRPr lang="en-US" sz="2400" i="1" dirty="0" smtClean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 smtClean="0">
              <a:latin typeface="+mn-lt"/>
              <a:cs typeface="+mn-cs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n-lt"/>
                <a:cs typeface="+mn-cs"/>
              </a:rPr>
              <a:t>The presence of host plants is an important driver for butterfly colonization. 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200" i="1" dirty="0">
              <a:latin typeface="+mn-lt"/>
              <a:cs typeface="+mn-cs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smtClean="0">
                <a:latin typeface="+mn-lt"/>
                <a:cs typeface="+mn-cs"/>
                <a:sym typeface="Wingdings 3" panose="05040102010807070707" pitchFamily="18" charset="2"/>
              </a:rPr>
              <a:t>   </a:t>
            </a:r>
            <a:r>
              <a:rPr lang="en-US" sz="2400" b="1" i="1" dirty="0" smtClean="0">
                <a:latin typeface="+mn-lt"/>
                <a:cs typeface="+mn-cs"/>
              </a:rPr>
              <a:t>Our plots host </a:t>
            </a:r>
            <a:r>
              <a:rPr lang="en-US" sz="2400" b="1" i="1" dirty="0">
                <a:latin typeface="+mn-lt"/>
                <a:cs typeface="+mn-cs"/>
              </a:rPr>
              <a:t>caterpillars of the Monarch </a:t>
            </a:r>
            <a:r>
              <a:rPr lang="en-US" sz="2400" b="1" i="1" dirty="0" smtClean="0">
                <a:latin typeface="+mn-lt"/>
                <a:cs typeface="+mn-cs"/>
              </a:rPr>
              <a:t>Butterfly! </a:t>
            </a:r>
            <a:endParaRPr lang="en-US" sz="2400" i="1" dirty="0">
              <a:latin typeface="+mn-lt"/>
              <a:cs typeface="+mn-cs"/>
            </a:endParaRPr>
          </a:p>
        </p:txBody>
      </p:sp>
      <p:pic>
        <p:nvPicPr>
          <p:cNvPr id="30722" name="Picture 2" descr="D:\Desktop\Pollinator project\monarch caterpill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400" y="4902200"/>
            <a:ext cx="23590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02200"/>
            <a:ext cx="1966913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819" y="4902200"/>
            <a:ext cx="18700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5074">
        <p:fade/>
      </p:transition>
    </mc:Choice>
    <mc:Fallback xmlns="">
      <p:transition spd="med" advTm="1050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ctrTitle"/>
          </p:nvPr>
        </p:nvSpPr>
        <p:spPr>
          <a:xfrm>
            <a:off x="609798" y="228600"/>
            <a:ext cx="7772400" cy="1012825"/>
          </a:xfrm>
        </p:spPr>
        <p:txBody>
          <a:bodyPr/>
          <a:lstStyle/>
          <a:p>
            <a:r>
              <a:rPr lang="en-US" altLang="en-US" b="1" dirty="0" smtClean="0"/>
              <a:t>Motivation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33600"/>
            <a:ext cx="4572396" cy="3584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27">
        <p:fade/>
      </p:transition>
    </mc:Choice>
    <mc:Fallback xmlns="">
      <p:transition spd="med" advTm="42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305800" cy="6019800"/>
          </a:xfrm>
        </p:spPr>
        <p:txBody>
          <a:bodyPr/>
          <a:lstStyle/>
          <a:p>
            <a:r>
              <a:rPr lang="en-US" sz="2800" dirty="0" smtClean="0"/>
              <a:t>Over 50% decline in managed honey bee hives since 1950 </a:t>
            </a:r>
          </a:p>
          <a:p>
            <a:r>
              <a:rPr lang="en-US" sz="2800" dirty="0" smtClean="0"/>
              <a:t>Over 50% of native NA bee species are decreasing</a:t>
            </a:r>
            <a:endParaRPr lang="en-US" sz="2800" dirty="0"/>
          </a:p>
          <a:p>
            <a:r>
              <a:rPr lang="en-US" sz="2800" dirty="0" smtClean="0"/>
              <a:t>Meanwhile crop pollination demand is rising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9" y="2590800"/>
            <a:ext cx="773116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196312" cy="4830763"/>
          </a:xfrm>
        </p:spPr>
      </p:pic>
    </p:spTree>
    <p:extLst>
      <p:ext uri="{BB962C8B-B14F-4D97-AF65-F5344CB8AC3E}">
        <p14:creationId xmlns:p14="http://schemas.microsoft.com/office/powerpoint/2010/main" val="35694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</TotalTime>
  <Words>571</Words>
  <Application>Microsoft Office PowerPoint</Application>
  <PresentationFormat>On-screen Show (4:3)</PresentationFormat>
  <Paragraphs>151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Motivation</vt:lpstr>
      <vt:lpstr>PowerPoint Presentation</vt:lpstr>
      <vt:lpstr>PowerPoint Presentation</vt:lpstr>
      <vt:lpstr>PowerPoint Presentation</vt:lpstr>
      <vt:lpstr>PowerPoint Presentation</vt:lpstr>
      <vt:lpstr>Educational Outreach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Makwa</dc:creator>
  <cp:lastModifiedBy>Student</cp:lastModifiedBy>
  <cp:revision>144</cp:revision>
  <dcterms:created xsi:type="dcterms:W3CDTF">2017-03-01T17:34:33Z</dcterms:created>
  <dcterms:modified xsi:type="dcterms:W3CDTF">2017-08-29T13:38:47Z</dcterms:modified>
</cp:coreProperties>
</file>